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72" r:id="rId3"/>
    <p:sldId id="284" r:id="rId4"/>
    <p:sldId id="257" r:id="rId5"/>
    <p:sldId id="261" r:id="rId6"/>
    <p:sldId id="259" r:id="rId7"/>
    <p:sldId id="260" r:id="rId8"/>
    <p:sldId id="262" r:id="rId9"/>
    <p:sldId id="273" r:id="rId10"/>
    <p:sldId id="274" r:id="rId11"/>
    <p:sldId id="268" r:id="rId12"/>
    <p:sldId id="282" r:id="rId13"/>
    <p:sldId id="276" r:id="rId14"/>
    <p:sldId id="275" r:id="rId15"/>
    <p:sldId id="277" r:id="rId16"/>
    <p:sldId id="278" r:id="rId1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282" autoAdjust="0"/>
    <p:restoredTop sz="90484" autoAdjust="0"/>
  </p:normalViewPr>
  <p:slideViewPr>
    <p:cSldViewPr snapToGrid="0">
      <p:cViewPr>
        <p:scale>
          <a:sx n="86" d="100"/>
          <a:sy n="86" d="100"/>
        </p:scale>
        <p:origin x="-2376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75848-27BC-4E8F-A05C-32C5BE34E986}" type="datetimeFigureOut">
              <a:rPr lang="th-TH" smtClean="0"/>
              <a:t>23/04/62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A9E74-36E7-4579-A377-5FA598D11C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473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เภสัชพันธุศาสตร์</a:t>
            </a:r>
            <a:r>
              <a:rPr lang="th-TH" baseline="0" dirty="0" smtClean="0"/>
              <a:t> เป็น ศาสตร์ว่าด้วยเรื่องยีนกับยา  กลุ่มคนที่ป่วยด้วยโรคเดียวกัน เมื่อได้รับยาชนิดเดียวกัน </a:t>
            </a:r>
          </a:p>
          <a:p>
            <a:r>
              <a:rPr lang="th-TH" baseline="0" dirty="0" smtClean="0"/>
              <a:t>-     ส่วนใหญ่จะตอบสนองต่อการรักษาและหายจากอาการป่วย  </a:t>
            </a:r>
          </a:p>
          <a:p>
            <a:pPr marL="285750" indent="-285750">
              <a:buFontTx/>
              <a:buChar char="-"/>
            </a:pPr>
            <a:r>
              <a:rPr lang="th-TH" baseline="0" dirty="0" smtClean="0"/>
              <a:t>มีบางส่วนที่กินยาเหมือนกินแป้ง คือ ไม่ตอบสนองต่อยา ไม่หายจากการป่วย และในกรณีที่ยามีราคาแพง เช่นยารักษามะเร็ง ยารักษาโรคติเชื้อไวรัส ก็จะเป็นการสูญเสียโดยเปล่าประโยชน์  </a:t>
            </a:r>
          </a:p>
          <a:p>
            <a:pPr marL="285750" indent="-285750">
              <a:buFontTx/>
              <a:buChar char="-"/>
            </a:pPr>
            <a:r>
              <a:rPr lang="th-TH" baseline="0" dirty="0" smtClean="0"/>
              <a:t>กลุ่มที่แย่ที่สุดคือมีการแพ้ยารุนแรงชนิด </a:t>
            </a:r>
            <a:r>
              <a:rPr lang="en-US" baseline="0" dirty="0" smtClean="0"/>
              <a:t>Severe Cutaneous Adverse Reactions (SCARs) </a:t>
            </a:r>
            <a:r>
              <a:rPr lang="th-TH" baseline="0" dirty="0" smtClean="0"/>
              <a:t> ซึ่งรวม </a:t>
            </a:r>
            <a:r>
              <a:rPr lang="en-US" baseline="0" dirty="0" smtClean="0"/>
              <a:t>SJS/TEN </a:t>
            </a:r>
            <a:r>
              <a:rPr lang="th-TH" baseline="0" dirty="0" smtClean="0"/>
              <a:t>อยู่ด้วย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A9E74-36E7-4579-A377-5FA598D11CC1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31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มีการแก้ไขประกาศ</a:t>
            </a:r>
            <a:r>
              <a:rPr lang="th-TH" baseline="0" dirty="0" smtClean="0"/>
              <a:t> สปสช ให้การตรวจคัดกรองยีน </a:t>
            </a:r>
            <a:r>
              <a:rPr lang="en-US" baseline="0" dirty="0" smtClean="0"/>
              <a:t>HLA</a:t>
            </a:r>
            <a:r>
              <a:rPr lang="th-TH" baseline="0" dirty="0" smtClean="0"/>
              <a:t> </a:t>
            </a:r>
            <a:r>
              <a:rPr lang="en-US" baseline="0" dirty="0" smtClean="0"/>
              <a:t>B*1502 allele</a:t>
            </a:r>
            <a:r>
              <a:rPr lang="th-TH" baseline="0" dirty="0" smtClean="0"/>
              <a:t> ก่อนเริ่มการรักษาด้วยยา </a:t>
            </a:r>
            <a:r>
              <a:rPr lang="en-US" baseline="0" dirty="0" smtClean="0"/>
              <a:t>CBZ </a:t>
            </a:r>
            <a:r>
              <a:rPr lang="th-TH" baseline="0" dirty="0" smtClean="0"/>
              <a:t>ในผู้ป่วยโรคลมชัก เป็น ในทุกกรณี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A9E74-36E7-4579-A377-5FA598D11CC1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052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A9E74-36E7-4579-A377-5FA598D11CC1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220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A9E74-36E7-4579-A377-5FA598D11CC1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6490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รายงานการตรวจเภสัชพันธุศาสตร์</a:t>
            </a:r>
            <a:r>
              <a:rPr lang="th-TH" baseline="0" dirty="0" smtClean="0"/>
              <a:t> </a:t>
            </a:r>
            <a:r>
              <a:rPr lang="en-US" baseline="0" dirty="0" smtClean="0"/>
              <a:t>update </a:t>
            </a:r>
            <a:r>
              <a:rPr lang="th-TH" baseline="0" dirty="0" smtClean="0"/>
              <a:t>ถึงวันที่</a:t>
            </a:r>
            <a:r>
              <a:rPr lang="en-US" baseline="0" dirty="0" smtClean="0"/>
              <a:t> 19 </a:t>
            </a:r>
            <a:r>
              <a:rPr lang="th-TH" baseline="0" dirty="0" smtClean="0"/>
              <a:t>เมษายน </a:t>
            </a:r>
            <a:r>
              <a:rPr lang="en-US" baseline="0" dirty="0" smtClean="0"/>
              <a:t>2562</a:t>
            </a:r>
            <a:br>
              <a:rPr lang="en-US" baseline="0" dirty="0" smtClean="0"/>
            </a:br>
            <a:r>
              <a:rPr lang="en-US" baseline="0" dirty="0" smtClean="0"/>
              <a:t>* </a:t>
            </a:r>
            <a:r>
              <a:rPr lang="th-TH" baseline="0" dirty="0" smtClean="0"/>
              <a:t>หมายถึง</a:t>
            </a:r>
            <a:r>
              <a:rPr lang="en-US" baseline="0" dirty="0" smtClean="0"/>
              <a:t> </a:t>
            </a:r>
            <a:r>
              <a:rPr lang="th-TH" baseline="0" dirty="0" smtClean="0"/>
              <a:t>ศ ที่เปิดให้บริกรตรวจมาก่อนเริ่มมีโครงการของขวัญปีใหม่กระทรวง </a:t>
            </a:r>
          </a:p>
          <a:p>
            <a:r>
              <a:rPr lang="th-TH" baseline="0" dirty="0" smtClean="0"/>
              <a:t>ข้อน่าสังเกตุคือ มีการส่งตรวจคัดกรอง </a:t>
            </a:r>
            <a:r>
              <a:rPr lang="en-US" baseline="0" dirty="0" smtClean="0"/>
              <a:t>HLA B*1502 </a:t>
            </a:r>
            <a:r>
              <a:rPr lang="th-TH" baseline="0" dirty="0" smtClean="0"/>
              <a:t>อัลลีล กันน้อยมาก 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A9E74-36E7-4579-A377-5FA598D11CC1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1061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ค่าบริการการตรวจยีนของกรมวิทยาศาสตร์การแพทย์ อ้างอิงตามกรมบัญชีกลาง ยกเว้น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IFLN3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IFLN3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เป็นการตรวจยีนเพื่อทำนายการตอบสนองต่อการรักษาไวรัสตับอักเสบซี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ด้วยยาสูตร 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PEG Interferon &amp; </a:t>
            </a:r>
            <a:r>
              <a:rPr lang="en-US" sz="1800" b="1" baseline="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Ribavilin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ประมาณ 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30-40%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ของผู้ป่วยจะไม่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response 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ต่อยาสูตรนี้ โดยส่วนหนึ่งเป็นผลมามากจากยีนนี้</a:t>
            </a:r>
            <a:endParaRPr lang="en-US" sz="1800" b="1" baseline="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BCR-ABL 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เป็นการตรวจการวัด 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mRNA 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ที่เกิดจาก 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fusion 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ของโครโมโซมคู่ที่ 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 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กับคู่ที่ 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(Philadelphia chromosome) 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ในคนผู้ป่วย 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CML (chronic myeloid leukemia) 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เพื่อดู 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response 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ต่อการักษา และติดตามการรักษาว่ายา </a:t>
            </a:r>
            <a:r>
              <a:rPr lang="en-US" sz="1800" b="1" baseline="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Imatinib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สามารถทำลายเซลล์ที่มี 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Philadelphia chromosome 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ได้อย่างมีประสิทธิภาพหรือไม่ ถ้ายารักษาได้ดีจะมีค่า 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BCR-ABL mRNA 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ต่ำมากๆ 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(major molecular response 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ถ้ายังมีค่าสูง หรือ เคยต่ำและกลับมาสูงขึ้น แสดงว่ายารักษาไม่ได้ผล จะเป็น 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indication</a:t>
            </a:r>
            <a:r>
              <a:rPr lang="th-TH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ในการเปลี่ยนไปใช้ยาอื่น เช่น</a:t>
            </a:r>
            <a:r>
              <a:rPr lang="en-US" sz="1800" b="1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baseline="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Nilotinib</a:t>
            </a:r>
            <a:endParaRPr lang="en-US" sz="1800" b="1" baseline="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A9E74-36E7-4579-A377-5FA598D11CC1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323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การตรวจยีนทางเภสัชพันธุศาสตร์</a:t>
            </a:r>
            <a:r>
              <a:rPr lang="th-TH" baseline="0" dirty="0" smtClean="0"/>
              <a:t> เป็นการตรวจครั้งเดียว ได้ข้อมูลทั้งหมดที่เกี่ยวข้องกับยาทั้งเรื่องการแพ้ยา การย่อยยา การนำยาเข้า-ออกเซลล์ การขับยา </a:t>
            </a:r>
            <a:r>
              <a:rPr lang="en-US" baseline="0" dirty="0" smtClean="0"/>
              <a:t>(drug metabolism) </a:t>
            </a:r>
            <a:r>
              <a:rPr lang="th-TH" baseline="0" dirty="0" smtClean="0"/>
              <a:t>โครงการ</a:t>
            </a:r>
            <a:r>
              <a:rPr lang="en-US" baseline="0" dirty="0" smtClean="0"/>
              <a:t> Genomics Thailand </a:t>
            </a:r>
            <a:r>
              <a:rPr lang="th-TH" baseline="0" smtClean="0"/>
              <a:t>มีการศึกษาในเรื่องนี้อยู่ 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A9E74-36E7-4579-A377-5FA598D11CC1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405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43B3-E78C-4041-9AC9-34518D01C4A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64E-0615-46E7-B14F-65B97045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43B3-E78C-4041-9AC9-34518D01C4A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64E-0615-46E7-B14F-65B97045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5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43B3-E78C-4041-9AC9-34518D01C4A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64E-0615-46E7-B14F-65B97045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4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43B3-E78C-4041-9AC9-34518D01C4A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64E-0615-46E7-B14F-65B97045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7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43B3-E78C-4041-9AC9-34518D01C4A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64E-0615-46E7-B14F-65B97045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43B3-E78C-4041-9AC9-34518D01C4A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64E-0615-46E7-B14F-65B97045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1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43B3-E78C-4041-9AC9-34518D01C4A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64E-0615-46E7-B14F-65B97045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43B3-E78C-4041-9AC9-34518D01C4A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64E-0615-46E7-B14F-65B97045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43B3-E78C-4041-9AC9-34518D01C4A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64E-0615-46E7-B14F-65B97045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0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43B3-E78C-4041-9AC9-34518D01C4A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64E-0615-46E7-B14F-65B97045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2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43B3-E78C-4041-9AC9-34518D01C4A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C64E-0615-46E7-B14F-65B97045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343B3-E78C-4041-9AC9-34518D01C4A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C64E-0615-46E7-B14F-65B97045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99117" y="2839181"/>
            <a:ext cx="6186610" cy="79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769" tIns="53885" rIns="107769" bIns="53885" numCol="1" anchor="t" anchorCtr="0" compatLnSpc="1">
            <a:prstTxWarp prst="textNoShape">
              <a:avLst/>
            </a:prstTxWarp>
          </a:bodyPr>
          <a:lstStyle>
            <a:lvl1pPr marL="423863" indent="-423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52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144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61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47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81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60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38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917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th-TH" sz="5400" b="1" dirty="0" smtClean="0">
                <a:solidFill>
                  <a:srgbClr val="00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การตรวจยีนแพ้ยา 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5640" y="5364979"/>
            <a:ext cx="6096000" cy="9925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300"/>
              </a:spcAft>
              <a:buNone/>
              <a:defRPr/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นพ. สมฤกษ์ จึงสมาน</a:t>
            </a:r>
          </a:p>
          <a:p>
            <a:pPr algn="ctr">
              <a:spcAft>
                <a:spcPts val="300"/>
              </a:spcAft>
              <a:buNone/>
              <a:defRPr/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รองอธิบดีกรมวิทยาศาสตร์การแพทย์ กระทรวงสาธารณสุข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99117" y="854309"/>
            <a:ext cx="6186610" cy="79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769" tIns="53885" rIns="107769" bIns="53885" numCol="1" anchor="t" anchorCtr="0" compatLnSpc="1">
            <a:prstTxWarp prst="textNoShape">
              <a:avLst/>
            </a:prstTxWarp>
          </a:bodyPr>
          <a:lstStyle>
            <a:lvl1pPr marL="423863" indent="-423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52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144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61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47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81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60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38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917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dirty="0" smtClean="0">
                <a:solidFill>
                  <a:srgbClr val="00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Precision Medicine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19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18" y="136028"/>
            <a:ext cx="9848845" cy="65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54382"/>
              </p:ext>
            </p:extLst>
          </p:nvPr>
        </p:nvGraphicFramePr>
        <p:xfrm>
          <a:off x="311501" y="1112577"/>
          <a:ext cx="1076489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035">
                  <a:extLst>
                    <a:ext uri="{9D8B030D-6E8A-4147-A177-3AD203B41FA5}">
                      <a16:colId xmlns:a16="http://schemas.microsoft.com/office/drawing/2014/main" xmlns="" val="30461463"/>
                    </a:ext>
                  </a:extLst>
                </a:gridCol>
                <a:gridCol w="1970035">
                  <a:extLst>
                    <a:ext uri="{9D8B030D-6E8A-4147-A177-3AD203B41FA5}">
                      <a16:colId xmlns:a16="http://schemas.microsoft.com/office/drawing/2014/main" xmlns="" val="1739978457"/>
                    </a:ext>
                  </a:extLst>
                </a:gridCol>
                <a:gridCol w="1970035">
                  <a:extLst>
                    <a:ext uri="{9D8B030D-6E8A-4147-A177-3AD203B41FA5}">
                      <a16:colId xmlns:a16="http://schemas.microsoft.com/office/drawing/2014/main" xmlns="" val="3545326174"/>
                    </a:ext>
                  </a:extLst>
                </a:gridCol>
                <a:gridCol w="914717">
                  <a:extLst>
                    <a:ext uri="{9D8B030D-6E8A-4147-A177-3AD203B41FA5}">
                      <a16:colId xmlns:a16="http://schemas.microsoft.com/office/drawing/2014/main" xmlns="" val="2246534147"/>
                    </a:ext>
                  </a:extLst>
                </a:gridCol>
                <a:gridCol w="1970035">
                  <a:extLst>
                    <a:ext uri="{9D8B030D-6E8A-4147-A177-3AD203B41FA5}">
                      <a16:colId xmlns:a16="http://schemas.microsoft.com/office/drawing/2014/main" xmlns="" val="3351938278"/>
                    </a:ext>
                  </a:extLst>
                </a:gridCol>
                <a:gridCol w="1970035">
                  <a:extLst>
                    <a:ext uri="{9D8B030D-6E8A-4147-A177-3AD203B41FA5}">
                      <a16:colId xmlns:a16="http://schemas.microsoft.com/office/drawing/2014/main" xmlns="" val="2660218448"/>
                    </a:ext>
                  </a:extLst>
                </a:gridCol>
              </a:tblGrid>
              <a:tr h="6157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ยีน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กรมบัญชีกลาง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สปสช.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ประกันสังคม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ค่าตรวจยีน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**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บาท)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5111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Carbamazepine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HLA-B*1502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ymbol" panose="05050102010706020507" pitchFamily="18" charset="2"/>
                        </a:rPr>
                        <a:t>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ymbol" panose="05050102010706020507" pitchFamily="18" charset="2"/>
                        </a:rPr>
                        <a:t>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ymbol" panose="05050102010706020507" pitchFamily="18" charset="2"/>
                        </a:rPr>
                        <a:t>*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1,000 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2264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Allopurinol</a:t>
                      </a:r>
                      <a:endParaRPr lang="th-TH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HLA-B*5801</a:t>
                      </a:r>
                      <a:endParaRPr lang="th-TH" sz="2800" b="1" dirty="0" smtClean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ymbol" panose="05050102010706020507" pitchFamily="18" charset="2"/>
                        </a:rPr>
                        <a:t>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1,000 </a:t>
                      </a:r>
                      <a:endParaRPr lang="th-TH" sz="2000" dirty="0" smtClean="0"/>
                    </a:p>
                    <a:p>
                      <a:pPr algn="ctr"/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2806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Abacavir</a:t>
                      </a:r>
                      <a:endParaRPr lang="en-US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HLA-B*5701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ymbol" panose="05050102010706020507" pitchFamily="18" charset="2"/>
                        </a:rPr>
                        <a:t>X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1,000 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0713840"/>
                  </a:ext>
                </a:extLst>
              </a:tr>
              <a:tr h="4589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Isoniazid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NAT-2 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1,000 </a:t>
                      </a:r>
                      <a:endParaRPr lang="th-TH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1191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PEG</a:t>
                      </a:r>
                      <a:r>
                        <a:rPr lang="en-US" sz="28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Interferon &amp; </a:t>
                      </a:r>
                      <a:r>
                        <a:rPr lang="en-US" sz="2800" b="1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Ribavilin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IFLN3 (IL28B)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1,000 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141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Imatinib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BCR-ABL mRNA 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ymbol" panose="05050102010706020507" pitchFamily="18" charset="2"/>
                        </a:rPr>
                        <a:t>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6,000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58006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2046" y="309960"/>
            <a:ext cx="4573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สิทธิการเบิกจ่ายค่าตรวจทาง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ห้องปฏิบัติการ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6467" y="6069967"/>
            <a:ext cx="5687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**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ค่าบริการการตรวจยีนของกรมวิทยาศาสตร์การแพทย์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81" y="5993859"/>
            <a:ext cx="430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แก้ไขเฉพาะผู้ป่วยโรคลมชัก เป็นทุกกรณี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25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3713" y="301493"/>
            <a:ext cx="113204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บทสรุปเชิงบริหารจัดการ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การตรวจทางเภสัชพันธุศาสตร์เพื่อป้องกันการแพ้ยารุนรง เป็นการให้บริการทางการแพทย์แม่นยำ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(precision medicine)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ที่เปลี่ยนการรักษาเป็นการป้องกัน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HLA-B*1502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อัลลีล ก่อนการรับยา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CBZ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เป็นรายการตรวจแรกของการใช้งานที่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National service</a:t>
            </a:r>
          </a:p>
          <a:p>
            <a:pPr marL="514350" indent="-514350">
              <a:buAutoNum type="arabicPeriod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การตรวจทางเภสัชพันธุศาสตร์อื่นๆแยกรายการตรวจที่จะถูกนำมาใช้งานในลักษณะเดียวกันนี้ ได้แก่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HLA-B*5801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อัลลีล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Allopurinol induced SJS/TENS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NAT2-diplotyping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Isoniazid induced liver injury </a:t>
            </a:r>
          </a:p>
          <a:p>
            <a:pPr marL="514350" indent="-514350">
              <a:buAutoNum type="arabicPeriod"/>
            </a:pP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การตรวจชุดยีนทางเภสัชพันธุศาสตร์ทั้งหมดมากกว่า 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ยีน โดยเทคโนโลยีและการวิเคราะห์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data </a:t>
            </a: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จะถูกนำมาใช้งานทดแทนการตรวจทีละยีน เมื่อเทคโนโลยีที่เหมาะสมผ่านการศึกษาวิจัย  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514350" indent="-514350">
              <a:buAutoNum type="arabicPeriod"/>
            </a:pPr>
            <a:endPara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71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20" y="444137"/>
            <a:ext cx="9703015" cy="2540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0" y="2984453"/>
            <a:ext cx="9733656" cy="36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4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3" y="78378"/>
            <a:ext cx="3271579" cy="46242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99264" y="138536"/>
            <a:ext cx="7334793" cy="6680275"/>
            <a:chOff x="672738" y="156754"/>
            <a:chExt cx="6720839" cy="66802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304" y="4047500"/>
              <a:ext cx="6511833" cy="278952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738" y="156754"/>
              <a:ext cx="6720839" cy="3890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219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48DA-567D-44CB-9060-CB1D39EDBF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49" y="339349"/>
            <a:ext cx="3716150" cy="5150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402" y="1632857"/>
            <a:ext cx="7233275" cy="348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48DA-567D-44CB-9060-CB1D39EDBF0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507" y="288548"/>
            <a:ext cx="5988441" cy="6430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93" y="288548"/>
            <a:ext cx="5447471" cy="15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46" y="714323"/>
            <a:ext cx="4895850" cy="561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231" y="1467059"/>
            <a:ext cx="6900236" cy="46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8" y="154877"/>
            <a:ext cx="11683488" cy="64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9770" y="626496"/>
            <a:ext cx="6524154" cy="449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769" tIns="53885" rIns="107769" bIns="53885" numCol="1" anchor="t" anchorCtr="0" compatLnSpc="1">
            <a:prstTxWarp prst="textNoShape">
              <a:avLst/>
            </a:prstTxWarp>
          </a:bodyPr>
          <a:lstStyle>
            <a:lvl1pPr marL="423863" indent="-423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52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144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61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47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81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760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3388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9173" indent="-282893" algn="l" defTabSz="11315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th-TH" sz="3200" b="1" dirty="0">
                <a:solidFill>
                  <a:srgbClr val="00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ความสำคัญของปัญหา</a:t>
            </a:r>
          </a:p>
          <a:p>
            <a:pPr algn="ju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ประเทศไทยมีรายงาน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SJS/TEN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จากยา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carbamazepine (CBZ)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ปีละ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 1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60-180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ราย</a:t>
            </a:r>
            <a:r>
              <a:rPr lang="th-TH" sz="2800" baseline="30000" dirty="0">
                <a:latin typeface="TH Sarabun New" panose="020B0500040200020003" pitchFamily="34" charset="-34"/>
                <a:cs typeface="TH Sarabun New" panose="020B0500040200020003" pitchFamily="34" charset="-34"/>
                <a:sym typeface="Symbol" panose="05050102010706020507" pitchFamily="18" charset="2"/>
              </a:rPr>
              <a:t>1</a:t>
            </a:r>
            <a:endParaRPr lang="en-US" sz="2800" baseline="30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คนที่มียีน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HLA-B*15:02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เสี่ยงต่อการ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SJS/TEN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      ยา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carbamazepine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(CBZ)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มากกว่าคนที่ไม่มียีนถึง 55 เท่า</a:t>
            </a:r>
          </a:p>
          <a:p>
            <a:pPr algn="thaiDi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ยีน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HLA-B*15:02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มีความ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จำเพาะกับคนเอเชีย</a:t>
            </a:r>
          </a:p>
          <a:p>
            <a:pPr algn="thaiDi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ประเทศต่างๆ แนะนำให้ผู้ป่วยที่มีเชื้อชาติจากประเทศแถบเอเชีย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ตรวจยีน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HLA-B*1502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ก่อนเริ่มการรักษาด้วย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CBZ</a:t>
            </a:r>
          </a:p>
          <a:p>
            <a:pPr algn="thaiDist">
              <a:spcAft>
                <a:spcPts val="300"/>
              </a:spcAft>
              <a:buNone/>
              <a:defRPr/>
            </a:pPr>
            <a:endParaRPr lang="th-TH" sz="28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956" y="1026788"/>
            <a:ext cx="4345524" cy="246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560546"/>
            <a:ext cx="826007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33" spc="-29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ประมาณการณ์จากรายงานศูนย์เฝ้าระวังความปลอดภัยด้านผลิตภัณฑ์สุขภาพปี 2549-53 ปรับด้วยดัชนีการรายงานต่ำ และดัชนีการรายงานคลอดเคลื่อน</a:t>
            </a:r>
            <a:r>
              <a:rPr lang="en-US" sz="1333" spc="-29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1333" spc="-29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Prachachalerm</a:t>
            </a:r>
            <a:r>
              <a:rPr lang="en-US" sz="1333" spc="-29" dirty="0">
                <a:latin typeface="TH SarabunPSK" panose="020B0500040200020003" pitchFamily="34" charset="-34"/>
                <a:cs typeface="TH SarabunPSK" panose="020B0500040200020003" pitchFamily="34" charset="-34"/>
              </a:rPr>
              <a:t> W., 2008)</a:t>
            </a:r>
            <a:endParaRPr lang="th-TH" sz="1333" spc="-29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32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216" y="259764"/>
            <a:ext cx="6828312" cy="53400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จากงานวิจัย สู่การบริการตรวจยีนเสี่ยงแพ้ยา (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HLA-B*15:02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ในชุดสิทธิประโยชน์ ของคนไทย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75205" y="6538079"/>
            <a:ext cx="760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Source: (1) Chung et al, 2004; (2)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Tassaneeyakul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et al, 2010; (3)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Rattanavipapong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et al, 2013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459877" y="1162662"/>
            <a:ext cx="10873598" cy="5538178"/>
            <a:chOff x="458434" y="1168251"/>
            <a:chExt cx="10873598" cy="5538178"/>
          </a:xfrm>
        </p:grpSpPr>
        <p:sp>
          <p:nvSpPr>
            <p:cNvPr id="17" name="TextBox 16"/>
            <p:cNvSpPr txBox="1"/>
            <p:nvPr/>
          </p:nvSpPr>
          <p:spPr>
            <a:xfrm>
              <a:off x="5505516" y="1280432"/>
              <a:ext cx="1247758" cy="2308324"/>
            </a:xfrm>
            <a:prstGeom prst="rect">
              <a:avLst/>
            </a:prstGeom>
            <a:solidFill>
              <a:srgbClr val="00FFCC">
                <a:alpha val="5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ประเมินความคุ้มค่าทางเศรษฐศาสตร์ ของการตรวจยีน</a:t>
              </a:r>
              <a:r>
                <a:rPr lang="en-US" sz="1600" b="1" dirty="0">
                  <a:solidFill>
                    <a:srgbClr val="1C1D1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HLA‐B*1502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เพื่อป้องกันภาวะแพ้ยารุนแรงจากยากันชัก C</a:t>
              </a:r>
              <a:r>
                <a:rPr lang="en-US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BZ 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ในผู้ป่วยไทย โดย </a:t>
              </a:r>
              <a:r>
                <a:rPr lang="en-US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HITAP</a:t>
              </a:r>
              <a:r>
                <a:rPr lang="en-US" sz="1600" b="1" baseline="30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963306" y="3755622"/>
              <a:ext cx="10300911" cy="2950807"/>
              <a:chOff x="963306" y="3755622"/>
              <a:chExt cx="10300911" cy="2950807"/>
            </a:xfrm>
          </p:grpSpPr>
          <p:sp>
            <p:nvSpPr>
              <p:cNvPr id="73" name="L-Shape 72"/>
              <p:cNvSpPr/>
              <p:nvPr/>
            </p:nvSpPr>
            <p:spPr>
              <a:xfrm rot="5400000">
                <a:off x="1088052" y="6024819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Freeform 73"/>
              <p:cNvSpPr/>
              <p:nvPr/>
            </p:nvSpPr>
            <p:spPr>
              <a:xfrm>
                <a:off x="1025329" y="6211633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2547</a:t>
                </a:r>
                <a:endParaRPr lang="th-TH" sz="14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1483301" y="5978788"/>
                <a:ext cx="106504" cy="10650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262619"/>
                  <a:satOff val="-365"/>
                  <a:lumOff val="-140"/>
                  <a:alphaOff val="0"/>
                </a:schemeClr>
              </a:lnRef>
              <a:fillRef idx="1">
                <a:schemeClr val="accent5">
                  <a:hueOff val="-262619"/>
                  <a:satOff val="-365"/>
                  <a:lumOff val="-140"/>
                  <a:alphaOff val="0"/>
                </a:schemeClr>
              </a:fillRef>
              <a:effectRef idx="0">
                <a:schemeClr val="accent5">
                  <a:hueOff val="-262619"/>
                  <a:satOff val="-365"/>
                  <a:lumOff val="-14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L-Shape 75"/>
              <p:cNvSpPr/>
              <p:nvPr/>
            </p:nvSpPr>
            <p:spPr>
              <a:xfrm rot="5400000">
                <a:off x="1779081" y="5853823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525239"/>
                  <a:satOff val="-731"/>
                  <a:lumOff val="-280"/>
                  <a:alphaOff val="0"/>
                </a:schemeClr>
              </a:lnRef>
              <a:fillRef idx="1">
                <a:schemeClr val="accent5">
                  <a:hueOff val="-525239"/>
                  <a:satOff val="-731"/>
                  <a:lumOff val="-280"/>
                  <a:alphaOff val="0"/>
                </a:schemeClr>
              </a:fillRef>
              <a:effectRef idx="0">
                <a:schemeClr val="accent5">
                  <a:hueOff val="-525239"/>
                  <a:satOff val="-731"/>
                  <a:lumOff val="-28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7" name="Freeform 76"/>
              <p:cNvSpPr/>
              <p:nvPr/>
            </p:nvSpPr>
            <p:spPr>
              <a:xfrm>
                <a:off x="1716358" y="6040637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2548</a:t>
                </a:r>
                <a:endParaRPr lang="th-TH" sz="14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2174330" y="5807792"/>
                <a:ext cx="106504" cy="10650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787858"/>
                  <a:satOff val="-1096"/>
                  <a:lumOff val="-420"/>
                  <a:alphaOff val="0"/>
                </a:schemeClr>
              </a:lnRef>
              <a:fillRef idx="1">
                <a:schemeClr val="accent5">
                  <a:hueOff val="-787858"/>
                  <a:satOff val="-1096"/>
                  <a:lumOff val="-420"/>
                  <a:alphaOff val="0"/>
                </a:schemeClr>
              </a:fillRef>
              <a:effectRef idx="0">
                <a:schemeClr val="accent5">
                  <a:hueOff val="-787858"/>
                  <a:satOff val="-1096"/>
                  <a:lumOff val="-42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L-Shape 78"/>
              <p:cNvSpPr/>
              <p:nvPr/>
            </p:nvSpPr>
            <p:spPr>
              <a:xfrm rot="5400000">
                <a:off x="2470111" y="5682827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1050478"/>
                  <a:satOff val="-1461"/>
                  <a:lumOff val="-560"/>
                  <a:alphaOff val="0"/>
                </a:schemeClr>
              </a:lnRef>
              <a:fillRef idx="1">
                <a:schemeClr val="accent5">
                  <a:hueOff val="-1050478"/>
                  <a:satOff val="-1461"/>
                  <a:lumOff val="-560"/>
                  <a:alphaOff val="0"/>
                </a:schemeClr>
              </a:fillRef>
              <a:effectRef idx="0">
                <a:schemeClr val="accent5">
                  <a:hueOff val="-1050478"/>
                  <a:satOff val="-1461"/>
                  <a:lumOff val="-56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Freeform 79"/>
              <p:cNvSpPr/>
              <p:nvPr/>
            </p:nvSpPr>
            <p:spPr>
              <a:xfrm>
                <a:off x="2407388" y="5869641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2549</a:t>
                </a:r>
                <a:endParaRPr lang="th-TH" sz="14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>
                <a:off x="2865359" y="5636796"/>
                <a:ext cx="106504" cy="10650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1313097"/>
                  <a:satOff val="-1826"/>
                  <a:lumOff val="-700"/>
                  <a:alphaOff val="0"/>
                </a:schemeClr>
              </a:lnRef>
              <a:fillRef idx="1">
                <a:schemeClr val="accent5">
                  <a:hueOff val="-1313097"/>
                  <a:satOff val="-1826"/>
                  <a:lumOff val="-700"/>
                  <a:alphaOff val="0"/>
                </a:schemeClr>
              </a:fillRef>
              <a:effectRef idx="0">
                <a:schemeClr val="accent5">
                  <a:hueOff val="-1313097"/>
                  <a:satOff val="-1826"/>
                  <a:lumOff val="-70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L-Shape 81"/>
              <p:cNvSpPr/>
              <p:nvPr/>
            </p:nvSpPr>
            <p:spPr>
              <a:xfrm rot="5400000">
                <a:off x="3161140" y="5511831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1575717"/>
                  <a:satOff val="-2192"/>
                  <a:lumOff val="-840"/>
                  <a:alphaOff val="0"/>
                </a:schemeClr>
              </a:lnRef>
              <a:fillRef idx="1">
                <a:schemeClr val="accent5">
                  <a:hueOff val="-1575717"/>
                  <a:satOff val="-2192"/>
                  <a:lumOff val="-840"/>
                  <a:alphaOff val="0"/>
                </a:schemeClr>
              </a:fillRef>
              <a:effectRef idx="0">
                <a:schemeClr val="accent5">
                  <a:hueOff val="-1575717"/>
                  <a:satOff val="-2192"/>
                  <a:lumOff val="-84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Freeform 82"/>
              <p:cNvSpPr/>
              <p:nvPr/>
            </p:nvSpPr>
            <p:spPr>
              <a:xfrm>
                <a:off x="3098417" y="5698645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2550</a:t>
                </a:r>
                <a:endParaRPr lang="th-TH" sz="14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3556389" y="5465800"/>
                <a:ext cx="106504" cy="10650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1838336"/>
                  <a:satOff val="-2557"/>
                  <a:lumOff val="-981"/>
                  <a:alphaOff val="0"/>
                </a:schemeClr>
              </a:lnRef>
              <a:fillRef idx="1">
                <a:schemeClr val="accent5">
                  <a:hueOff val="-1838336"/>
                  <a:satOff val="-2557"/>
                  <a:lumOff val="-981"/>
                  <a:alphaOff val="0"/>
                </a:schemeClr>
              </a:fillRef>
              <a:effectRef idx="0">
                <a:schemeClr val="accent5">
                  <a:hueOff val="-1838336"/>
                  <a:satOff val="-2557"/>
                  <a:lumOff val="-98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5" name="L-Shape 84"/>
              <p:cNvSpPr/>
              <p:nvPr/>
            </p:nvSpPr>
            <p:spPr>
              <a:xfrm rot="5400000">
                <a:off x="3852170" y="5340835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2100956"/>
                  <a:satOff val="-2922"/>
                  <a:lumOff val="-1121"/>
                  <a:alphaOff val="0"/>
                </a:schemeClr>
              </a:lnRef>
              <a:fillRef idx="1">
                <a:schemeClr val="accent5">
                  <a:hueOff val="-2100956"/>
                  <a:satOff val="-2922"/>
                  <a:lumOff val="-1121"/>
                  <a:alphaOff val="0"/>
                </a:schemeClr>
              </a:fillRef>
              <a:effectRef idx="0">
                <a:schemeClr val="accent5">
                  <a:hueOff val="-2100956"/>
                  <a:satOff val="-2922"/>
                  <a:lumOff val="-112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Freeform 85"/>
              <p:cNvSpPr/>
              <p:nvPr/>
            </p:nvSpPr>
            <p:spPr>
              <a:xfrm>
                <a:off x="3789447" y="5527649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2551</a:t>
                </a:r>
                <a:endParaRPr lang="th-TH" sz="14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4247418" y="5294804"/>
                <a:ext cx="106504" cy="10650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2363575"/>
                  <a:satOff val="-3288"/>
                  <a:lumOff val="-1261"/>
                  <a:alphaOff val="0"/>
                </a:schemeClr>
              </a:lnRef>
              <a:fillRef idx="1">
                <a:schemeClr val="accent5">
                  <a:hueOff val="-2363575"/>
                  <a:satOff val="-3288"/>
                  <a:lumOff val="-1261"/>
                  <a:alphaOff val="0"/>
                </a:schemeClr>
              </a:fillRef>
              <a:effectRef idx="0">
                <a:schemeClr val="accent5">
                  <a:hueOff val="-2363575"/>
                  <a:satOff val="-3288"/>
                  <a:lumOff val="-12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8" name="L-Shape 87"/>
              <p:cNvSpPr/>
              <p:nvPr/>
            </p:nvSpPr>
            <p:spPr>
              <a:xfrm rot="5400000">
                <a:off x="4543199" y="5169839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2626195"/>
                  <a:satOff val="-3653"/>
                  <a:lumOff val="-1401"/>
                  <a:alphaOff val="0"/>
                </a:schemeClr>
              </a:lnRef>
              <a:fillRef idx="1">
                <a:schemeClr val="accent5">
                  <a:hueOff val="-2626195"/>
                  <a:satOff val="-3653"/>
                  <a:lumOff val="-1401"/>
                  <a:alphaOff val="0"/>
                </a:schemeClr>
              </a:fillRef>
              <a:effectRef idx="0">
                <a:schemeClr val="accent5">
                  <a:hueOff val="-2626195"/>
                  <a:satOff val="-3653"/>
                  <a:lumOff val="-140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9" name="Freeform 88"/>
              <p:cNvSpPr/>
              <p:nvPr/>
            </p:nvSpPr>
            <p:spPr>
              <a:xfrm>
                <a:off x="4480476" y="5356653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2552</a:t>
                </a:r>
                <a:endParaRPr lang="th-TH" sz="14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90" name="Isosceles Triangle 89"/>
              <p:cNvSpPr/>
              <p:nvPr/>
            </p:nvSpPr>
            <p:spPr>
              <a:xfrm>
                <a:off x="4938448" y="5123808"/>
                <a:ext cx="106504" cy="10650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2888814"/>
                  <a:satOff val="-4018"/>
                  <a:lumOff val="-1541"/>
                  <a:alphaOff val="0"/>
                </a:schemeClr>
              </a:lnRef>
              <a:fillRef idx="1">
                <a:schemeClr val="accent5">
                  <a:hueOff val="-2888814"/>
                  <a:satOff val="-4018"/>
                  <a:lumOff val="-1541"/>
                  <a:alphaOff val="0"/>
                </a:schemeClr>
              </a:fillRef>
              <a:effectRef idx="0">
                <a:schemeClr val="accent5">
                  <a:hueOff val="-2888814"/>
                  <a:satOff val="-4018"/>
                  <a:lumOff val="-154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1" name="L-Shape 90"/>
              <p:cNvSpPr/>
              <p:nvPr/>
            </p:nvSpPr>
            <p:spPr>
              <a:xfrm rot="5400000">
                <a:off x="5234228" y="4998843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3151434"/>
                  <a:satOff val="-4383"/>
                  <a:lumOff val="-1681"/>
                  <a:alphaOff val="0"/>
                </a:schemeClr>
              </a:lnRef>
              <a:fillRef idx="1">
                <a:schemeClr val="accent5">
                  <a:hueOff val="-3151434"/>
                  <a:satOff val="-4383"/>
                  <a:lumOff val="-1681"/>
                  <a:alphaOff val="0"/>
                </a:schemeClr>
              </a:fillRef>
              <a:effectRef idx="0">
                <a:schemeClr val="accent5">
                  <a:hueOff val="-3151434"/>
                  <a:satOff val="-4383"/>
                  <a:lumOff val="-168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Freeform 91"/>
              <p:cNvSpPr/>
              <p:nvPr/>
            </p:nvSpPr>
            <p:spPr>
              <a:xfrm>
                <a:off x="5171506" y="5185658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2553</a:t>
                </a:r>
                <a:endParaRPr lang="th-TH" sz="14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>
                <a:off x="5629477" y="4952812"/>
                <a:ext cx="106504" cy="10650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3414053"/>
                  <a:satOff val="-4749"/>
                  <a:lumOff val="-1821"/>
                  <a:alphaOff val="0"/>
                </a:schemeClr>
              </a:lnRef>
              <a:fillRef idx="1">
                <a:schemeClr val="accent5">
                  <a:hueOff val="-3414053"/>
                  <a:satOff val="-4749"/>
                  <a:lumOff val="-1821"/>
                  <a:alphaOff val="0"/>
                </a:schemeClr>
              </a:fillRef>
              <a:effectRef idx="0">
                <a:schemeClr val="accent5">
                  <a:hueOff val="-3414053"/>
                  <a:satOff val="-4749"/>
                  <a:lumOff val="-182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4" name="L-Shape 93"/>
              <p:cNvSpPr/>
              <p:nvPr/>
            </p:nvSpPr>
            <p:spPr>
              <a:xfrm rot="5400000">
                <a:off x="5925258" y="4827847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3676673"/>
                  <a:satOff val="-5114"/>
                  <a:lumOff val="-1961"/>
                  <a:alphaOff val="0"/>
                </a:schemeClr>
              </a:lnRef>
              <a:fillRef idx="1">
                <a:schemeClr val="accent5">
                  <a:hueOff val="-3676673"/>
                  <a:satOff val="-5114"/>
                  <a:lumOff val="-1961"/>
                  <a:alphaOff val="0"/>
                </a:schemeClr>
              </a:fillRef>
              <a:effectRef idx="0">
                <a:schemeClr val="accent5">
                  <a:hueOff val="-3676673"/>
                  <a:satOff val="-5114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5" name="Freeform 94"/>
              <p:cNvSpPr/>
              <p:nvPr/>
            </p:nvSpPr>
            <p:spPr>
              <a:xfrm>
                <a:off x="5862535" y="5014662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2554</a:t>
                </a:r>
                <a:endParaRPr lang="th-TH" sz="14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>
                <a:off x="6320506" y="4781816"/>
                <a:ext cx="106504" cy="10650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3939292"/>
                  <a:satOff val="-5479"/>
                  <a:lumOff val="-2101"/>
                  <a:alphaOff val="0"/>
                </a:schemeClr>
              </a:lnRef>
              <a:fillRef idx="1">
                <a:schemeClr val="accent5">
                  <a:hueOff val="-3939292"/>
                  <a:satOff val="-5479"/>
                  <a:lumOff val="-2101"/>
                  <a:alphaOff val="0"/>
                </a:schemeClr>
              </a:fillRef>
              <a:effectRef idx="0">
                <a:schemeClr val="accent5">
                  <a:hueOff val="-3939292"/>
                  <a:satOff val="-5479"/>
                  <a:lumOff val="-210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7" name="L-Shape 96"/>
              <p:cNvSpPr/>
              <p:nvPr/>
            </p:nvSpPr>
            <p:spPr>
              <a:xfrm rot="5400000">
                <a:off x="6616287" y="4656852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4201912"/>
                  <a:satOff val="-5845"/>
                  <a:lumOff val="-2241"/>
                  <a:alphaOff val="0"/>
                </a:schemeClr>
              </a:lnRef>
              <a:fillRef idx="1">
                <a:schemeClr val="accent5">
                  <a:hueOff val="-4201912"/>
                  <a:satOff val="-5845"/>
                  <a:lumOff val="-2241"/>
                  <a:alphaOff val="0"/>
                </a:schemeClr>
              </a:fillRef>
              <a:effectRef idx="0">
                <a:schemeClr val="accent5">
                  <a:hueOff val="-4201912"/>
                  <a:satOff val="-5845"/>
                  <a:lumOff val="-224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8" name="Freeform 97"/>
              <p:cNvSpPr/>
              <p:nvPr/>
            </p:nvSpPr>
            <p:spPr>
              <a:xfrm>
                <a:off x="6553564" y="4843666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2555</a:t>
                </a:r>
                <a:endParaRPr lang="th-TH" sz="14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>
                <a:off x="7011536" y="4610820"/>
                <a:ext cx="106504" cy="10650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4464531"/>
                  <a:satOff val="-6210"/>
                  <a:lumOff val="-2381"/>
                  <a:alphaOff val="0"/>
                </a:schemeClr>
              </a:lnRef>
              <a:fillRef idx="1">
                <a:schemeClr val="accent5">
                  <a:hueOff val="-4464531"/>
                  <a:satOff val="-6210"/>
                  <a:lumOff val="-2381"/>
                  <a:alphaOff val="0"/>
                </a:schemeClr>
              </a:fillRef>
              <a:effectRef idx="0">
                <a:schemeClr val="accent5">
                  <a:hueOff val="-4464531"/>
                  <a:satOff val="-6210"/>
                  <a:lumOff val="-238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0" name="L-Shape 99"/>
              <p:cNvSpPr/>
              <p:nvPr/>
            </p:nvSpPr>
            <p:spPr>
              <a:xfrm rot="5400000">
                <a:off x="7307317" y="4485856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4727151"/>
                  <a:satOff val="-6575"/>
                  <a:lumOff val="-2521"/>
                  <a:alphaOff val="0"/>
                </a:schemeClr>
              </a:lnRef>
              <a:fillRef idx="1">
                <a:schemeClr val="accent5">
                  <a:hueOff val="-4727151"/>
                  <a:satOff val="-6575"/>
                  <a:lumOff val="-2521"/>
                  <a:alphaOff val="0"/>
                </a:schemeClr>
              </a:fillRef>
              <a:effectRef idx="0">
                <a:schemeClr val="accent5">
                  <a:hueOff val="-4727151"/>
                  <a:satOff val="-6575"/>
                  <a:lumOff val="-252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1" name="Freeform 100"/>
              <p:cNvSpPr/>
              <p:nvPr/>
            </p:nvSpPr>
            <p:spPr>
              <a:xfrm>
                <a:off x="7244594" y="4672670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2556</a:t>
                </a:r>
                <a:endParaRPr lang="th-TH" sz="14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02" name="Isosceles Triangle 101"/>
              <p:cNvSpPr/>
              <p:nvPr/>
            </p:nvSpPr>
            <p:spPr>
              <a:xfrm>
                <a:off x="7702565" y="4439824"/>
                <a:ext cx="106504" cy="10650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4989770"/>
                  <a:satOff val="-6940"/>
                  <a:lumOff val="-2661"/>
                  <a:alphaOff val="0"/>
                </a:schemeClr>
              </a:lnRef>
              <a:fillRef idx="1">
                <a:schemeClr val="accent5">
                  <a:hueOff val="-4989770"/>
                  <a:satOff val="-6940"/>
                  <a:lumOff val="-2661"/>
                  <a:alphaOff val="0"/>
                </a:schemeClr>
              </a:fillRef>
              <a:effectRef idx="0">
                <a:schemeClr val="accent5">
                  <a:hueOff val="-4989770"/>
                  <a:satOff val="-6940"/>
                  <a:lumOff val="-26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3" name="L-Shape 102"/>
              <p:cNvSpPr/>
              <p:nvPr/>
            </p:nvSpPr>
            <p:spPr>
              <a:xfrm rot="5400000">
                <a:off x="7998346" y="4314860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5252390"/>
                  <a:satOff val="-7306"/>
                  <a:lumOff val="-2801"/>
                  <a:alphaOff val="0"/>
                </a:schemeClr>
              </a:lnRef>
              <a:fillRef idx="1">
                <a:schemeClr val="accent5">
                  <a:hueOff val="-5252390"/>
                  <a:satOff val="-7306"/>
                  <a:lumOff val="-2801"/>
                  <a:alphaOff val="0"/>
                </a:schemeClr>
              </a:fillRef>
              <a:effectRef idx="0">
                <a:schemeClr val="accent5">
                  <a:hueOff val="-5252390"/>
                  <a:satOff val="-7306"/>
                  <a:lumOff val="-280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4" name="Freeform 103"/>
              <p:cNvSpPr/>
              <p:nvPr/>
            </p:nvSpPr>
            <p:spPr>
              <a:xfrm>
                <a:off x="7935623" y="4501674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2557</a:t>
                </a:r>
                <a:endParaRPr lang="th-TH" sz="14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05" name="Isosceles Triangle 104"/>
              <p:cNvSpPr/>
              <p:nvPr/>
            </p:nvSpPr>
            <p:spPr>
              <a:xfrm>
                <a:off x="8393595" y="4268828"/>
                <a:ext cx="106504" cy="10650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5515009"/>
                  <a:satOff val="-7671"/>
                  <a:lumOff val="-2942"/>
                  <a:alphaOff val="0"/>
                </a:schemeClr>
              </a:lnRef>
              <a:fillRef idx="1">
                <a:schemeClr val="accent5">
                  <a:hueOff val="-5515009"/>
                  <a:satOff val="-7671"/>
                  <a:lumOff val="-2942"/>
                  <a:alphaOff val="0"/>
                </a:schemeClr>
              </a:fillRef>
              <a:effectRef idx="0">
                <a:schemeClr val="accent5">
                  <a:hueOff val="-5515009"/>
                  <a:satOff val="-7671"/>
                  <a:lumOff val="-294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6" name="L-Shape 105"/>
              <p:cNvSpPr/>
              <p:nvPr/>
            </p:nvSpPr>
            <p:spPr>
              <a:xfrm rot="5400000">
                <a:off x="8689375" y="4143864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5777628"/>
                  <a:satOff val="-8036"/>
                  <a:lumOff val="-3082"/>
                  <a:alphaOff val="0"/>
                </a:schemeClr>
              </a:lnRef>
              <a:fillRef idx="1">
                <a:schemeClr val="accent5">
                  <a:hueOff val="-5777628"/>
                  <a:satOff val="-8036"/>
                  <a:lumOff val="-3082"/>
                  <a:alphaOff val="0"/>
                </a:schemeClr>
              </a:fillRef>
              <a:effectRef idx="0">
                <a:schemeClr val="accent5">
                  <a:hueOff val="-5777628"/>
                  <a:satOff val="-8036"/>
                  <a:lumOff val="-30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Freeform 106"/>
              <p:cNvSpPr/>
              <p:nvPr/>
            </p:nvSpPr>
            <p:spPr>
              <a:xfrm>
                <a:off x="8626653" y="4330678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2558</a:t>
                </a:r>
                <a:endParaRPr lang="th-TH" sz="14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08" name="Isosceles Triangle 107"/>
              <p:cNvSpPr/>
              <p:nvPr/>
            </p:nvSpPr>
            <p:spPr>
              <a:xfrm>
                <a:off x="9084624" y="4097832"/>
                <a:ext cx="106504" cy="10650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6040248"/>
                  <a:satOff val="-8402"/>
                  <a:lumOff val="-3222"/>
                  <a:alphaOff val="0"/>
                </a:schemeClr>
              </a:lnRef>
              <a:fillRef idx="1">
                <a:schemeClr val="accent5">
                  <a:hueOff val="-6040248"/>
                  <a:satOff val="-8402"/>
                  <a:lumOff val="-3222"/>
                  <a:alphaOff val="0"/>
                </a:schemeClr>
              </a:fillRef>
              <a:effectRef idx="0">
                <a:schemeClr val="accent5">
                  <a:hueOff val="-6040248"/>
                  <a:satOff val="-8402"/>
                  <a:lumOff val="-32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9" name="L-Shape 108"/>
              <p:cNvSpPr/>
              <p:nvPr/>
            </p:nvSpPr>
            <p:spPr>
              <a:xfrm rot="5400000">
                <a:off x="9380405" y="3972868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6302867"/>
                  <a:satOff val="-8767"/>
                  <a:lumOff val="-3362"/>
                  <a:alphaOff val="0"/>
                </a:schemeClr>
              </a:lnRef>
              <a:fillRef idx="1">
                <a:schemeClr val="accent5">
                  <a:hueOff val="-6302867"/>
                  <a:satOff val="-8767"/>
                  <a:lumOff val="-3362"/>
                  <a:alphaOff val="0"/>
                </a:schemeClr>
              </a:fillRef>
              <a:effectRef idx="0">
                <a:schemeClr val="accent5">
                  <a:hueOff val="-6302867"/>
                  <a:satOff val="-8767"/>
                  <a:lumOff val="-336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0" name="Freeform 109"/>
              <p:cNvSpPr/>
              <p:nvPr/>
            </p:nvSpPr>
            <p:spPr>
              <a:xfrm>
                <a:off x="9317682" y="4159682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2559</a:t>
                </a:r>
                <a:endParaRPr lang="th-TH" sz="14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11" name="Isosceles Triangle 110"/>
              <p:cNvSpPr/>
              <p:nvPr/>
            </p:nvSpPr>
            <p:spPr>
              <a:xfrm>
                <a:off x="9775654" y="3926837"/>
                <a:ext cx="106504" cy="10650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6565487"/>
                  <a:satOff val="-9132"/>
                  <a:lumOff val="-3502"/>
                  <a:alphaOff val="0"/>
                </a:schemeClr>
              </a:lnRef>
              <a:fillRef idx="1">
                <a:schemeClr val="accent5">
                  <a:hueOff val="-6565487"/>
                  <a:satOff val="-9132"/>
                  <a:lumOff val="-3502"/>
                  <a:alphaOff val="0"/>
                </a:schemeClr>
              </a:fillRef>
              <a:effectRef idx="0">
                <a:schemeClr val="accent5">
                  <a:hueOff val="-6565487"/>
                  <a:satOff val="-9132"/>
                  <a:lumOff val="-350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2" name="L-Shape 111"/>
              <p:cNvSpPr/>
              <p:nvPr/>
            </p:nvSpPr>
            <p:spPr>
              <a:xfrm rot="5400000">
                <a:off x="10071434" y="3801872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6828106"/>
                  <a:satOff val="-9497"/>
                  <a:lumOff val="-3642"/>
                  <a:alphaOff val="0"/>
                </a:schemeClr>
              </a:lnRef>
              <a:fillRef idx="1">
                <a:schemeClr val="accent5">
                  <a:hueOff val="-6828106"/>
                  <a:satOff val="-9497"/>
                  <a:lumOff val="-3642"/>
                  <a:alphaOff val="0"/>
                </a:schemeClr>
              </a:fillRef>
              <a:effectRef idx="0">
                <a:schemeClr val="accent5">
                  <a:hueOff val="-6828106"/>
                  <a:satOff val="-9497"/>
                  <a:lumOff val="-364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3" name="Freeform 112"/>
              <p:cNvSpPr/>
              <p:nvPr/>
            </p:nvSpPr>
            <p:spPr>
              <a:xfrm>
                <a:off x="10008712" y="3988686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2560</a:t>
                </a:r>
                <a:endParaRPr lang="th-TH" sz="17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14" name="Isosceles Triangle 113"/>
              <p:cNvSpPr/>
              <p:nvPr/>
            </p:nvSpPr>
            <p:spPr>
              <a:xfrm>
                <a:off x="10466683" y="3755841"/>
                <a:ext cx="106504" cy="106504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5">
                  <a:hueOff val="-7090726"/>
                  <a:satOff val="-9863"/>
                  <a:lumOff val="-3782"/>
                  <a:alphaOff val="0"/>
                </a:schemeClr>
              </a:lnRef>
              <a:fillRef idx="1">
                <a:schemeClr val="accent5">
                  <a:hueOff val="-7090726"/>
                  <a:satOff val="-9863"/>
                  <a:lumOff val="-3782"/>
                  <a:alphaOff val="0"/>
                </a:schemeClr>
              </a:fillRef>
              <a:effectRef idx="0">
                <a:schemeClr val="accent5">
                  <a:hueOff val="-7090726"/>
                  <a:satOff val="-9863"/>
                  <a:lumOff val="-37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5" name="L-Shape 114"/>
              <p:cNvSpPr/>
              <p:nvPr/>
            </p:nvSpPr>
            <p:spPr>
              <a:xfrm rot="5400000">
                <a:off x="10762464" y="3630876"/>
                <a:ext cx="375754" cy="62524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5">
                  <a:hueOff val="-7353345"/>
                  <a:satOff val="-10228"/>
                  <a:lumOff val="-3922"/>
                  <a:alphaOff val="0"/>
                </a:schemeClr>
              </a:lnRef>
              <a:fillRef idx="1">
                <a:schemeClr val="accent5">
                  <a:hueOff val="-7353345"/>
                  <a:satOff val="-10228"/>
                  <a:lumOff val="-3922"/>
                  <a:alphaOff val="0"/>
                </a:schemeClr>
              </a:fillRef>
              <a:effectRef idx="0">
                <a:schemeClr val="accent5">
                  <a:hueOff val="-7353345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6" name="Freeform 115"/>
              <p:cNvSpPr/>
              <p:nvPr/>
            </p:nvSpPr>
            <p:spPr>
              <a:xfrm>
                <a:off x="10699741" y="3817690"/>
                <a:ext cx="564476" cy="494796"/>
              </a:xfrm>
              <a:custGeom>
                <a:avLst/>
                <a:gdLst>
                  <a:gd name="connsiteX0" fmla="*/ 0 w 564476"/>
                  <a:gd name="connsiteY0" fmla="*/ 0 h 494796"/>
                  <a:gd name="connsiteX1" fmla="*/ 564476 w 564476"/>
                  <a:gd name="connsiteY1" fmla="*/ 0 h 494796"/>
                  <a:gd name="connsiteX2" fmla="*/ 564476 w 564476"/>
                  <a:gd name="connsiteY2" fmla="*/ 494796 h 494796"/>
                  <a:gd name="connsiteX3" fmla="*/ 0 w 564476"/>
                  <a:gd name="connsiteY3" fmla="*/ 494796 h 494796"/>
                  <a:gd name="connsiteX4" fmla="*/ 0 w 564476"/>
                  <a:gd name="connsiteY4" fmla="*/ 0 h 49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476" h="494796">
                    <a:moveTo>
                      <a:pt x="0" y="0"/>
                    </a:moveTo>
                    <a:lnTo>
                      <a:pt x="564476" y="0"/>
                    </a:lnTo>
                    <a:lnTo>
                      <a:pt x="564476" y="494796"/>
                    </a:lnTo>
                    <a:lnTo>
                      <a:pt x="0" y="4947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>
                    <a:latin typeface="TH SarabunPSK" pitchFamily="34" charset="-34"/>
                    <a:cs typeface="TH SarabunPSK" pitchFamily="34" charset="-34"/>
                  </a:rPr>
                  <a:t>2561</a:t>
                </a:r>
                <a:endParaRPr lang="th-TH" sz="2400" b="1" kern="12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803390" y="3569449"/>
              <a:ext cx="1694084" cy="1840696"/>
              <a:chOff x="2619534" y="3120880"/>
              <a:chExt cx="1694084" cy="184069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619534" y="3120880"/>
                <a:ext cx="1694084" cy="1477328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งานวิจัยพบความสัมพันธ์ของยีน</a:t>
                </a:r>
                <a:r>
                  <a:rPr lang="en-US" b="1" dirty="0">
                    <a:solidFill>
                      <a:srgbClr val="1C1D1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HLA‐B*1502</a:t>
                </a:r>
                <a:r>
                  <a:rPr lang="th-TH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กับภาวะแพ้ยารุนแรงจากยากันชัก </a:t>
                </a:r>
                <a:r>
                  <a:rPr lang="en-US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CBZ </a:t>
                </a:r>
                <a:r>
                  <a:rPr lang="th-TH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ในผู้ป่วยไทย</a:t>
                </a:r>
                <a:r>
                  <a:rPr lang="th-TH" b="1" baseline="30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endParaRPr lang="en-US" b="1" baseline="30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3518225" y="4496374"/>
                <a:ext cx="179806" cy="465202"/>
              </a:xfrm>
              <a:prstGeom prst="downArrow">
                <a:avLst/>
              </a:prstGeom>
              <a:solidFill>
                <a:srgbClr val="CCFF99"/>
              </a:solidFill>
              <a:ln>
                <a:solidFill>
                  <a:srgbClr val="CC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sp>
          <p:nvSpPr>
            <p:cNvPr id="28" name="Down Arrow 27"/>
            <p:cNvSpPr/>
            <p:nvPr/>
          </p:nvSpPr>
          <p:spPr>
            <a:xfrm>
              <a:off x="5874424" y="3569449"/>
              <a:ext cx="156080" cy="1384588"/>
            </a:xfrm>
            <a:prstGeom prst="downArrow">
              <a:avLst/>
            </a:prstGeom>
            <a:solidFill>
              <a:srgbClr val="00FFC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791906" y="1168251"/>
              <a:ext cx="1755158" cy="3091318"/>
              <a:chOff x="7740701" y="795186"/>
              <a:chExt cx="1755158" cy="309131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743259" y="2269690"/>
                <a:ext cx="1752600" cy="5232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ร่วมมือกับประเทศมาเลเซีย และ อินโดนีเซีย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740701" y="1537331"/>
                <a:ext cx="1752600" cy="7386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HITAP </a:t>
                </a:r>
                <a:r>
                  <a:rPr lang="th-TH" sz="1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เสนอ </a:t>
                </a:r>
                <a:r>
                  <a:rPr lang="th-TH" sz="1400" b="1" dirty="0" err="1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สปสช</a:t>
                </a:r>
                <a:r>
                  <a:rPr lang="th-TH" sz="1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 ว่า การตรวจยีน </a:t>
                </a:r>
                <a:r>
                  <a:rPr lang="en-US" sz="1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HLA‐B*15:02</a:t>
                </a:r>
                <a:r>
                  <a:rPr lang="th-TH" sz="1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มีความคุ้มค่าทางเศรษฐศาสตร์</a:t>
                </a:r>
              </a:p>
            </p:txBody>
          </p:sp>
          <p:sp>
            <p:nvSpPr>
              <p:cNvPr id="29" name="Down Arrow 28"/>
              <p:cNvSpPr/>
              <p:nvPr/>
            </p:nvSpPr>
            <p:spPr>
              <a:xfrm>
                <a:off x="8489595" y="2757831"/>
                <a:ext cx="186232" cy="1128673"/>
              </a:xfrm>
              <a:prstGeom prst="down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740701" y="795186"/>
                <a:ext cx="1752600" cy="742144"/>
              </a:xfrm>
              <a:prstGeom prst="rect">
                <a:avLst/>
              </a:prstGeom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7207229" y="3262579"/>
              <a:ext cx="656610" cy="1320117"/>
              <a:chOff x="7031666" y="3262579"/>
              <a:chExt cx="656610" cy="132011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031666" y="3262579"/>
                <a:ext cx="656610" cy="73866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โครงการนำร่อง ในกทม.</a:t>
                </a:r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7334378" y="4033341"/>
                <a:ext cx="121473" cy="549355"/>
              </a:xfrm>
              <a:prstGeom prst="down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736130" y="2288208"/>
              <a:ext cx="1731448" cy="3007737"/>
              <a:chOff x="3752032" y="2288208"/>
              <a:chExt cx="1731448" cy="300773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752032" y="2288208"/>
                <a:ext cx="1731448" cy="12003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64000"/>
                </a:schemeClr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นำเสนอการตรวจยีน </a:t>
                </a:r>
                <a:r>
                  <a:rPr lang="en-US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HLA-B*15:02 </a:t>
                </a:r>
                <a:r>
                  <a:rPr lang="th-TH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ต่อ สปสช. </a:t>
                </a:r>
                <a:r>
                  <a:rPr lang="th-TH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โดยกรมวิทย์ฯและ</a:t>
                </a:r>
                <a:r>
                  <a:rPr lang="th-TH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สมาคมโรคลมชัก</a:t>
                </a:r>
              </a:p>
            </p:txBody>
          </p:sp>
          <p:sp>
            <p:nvSpPr>
              <p:cNvPr id="24" name="Down Arrow 23"/>
              <p:cNvSpPr/>
              <p:nvPr/>
            </p:nvSpPr>
            <p:spPr>
              <a:xfrm>
                <a:off x="4632685" y="3488537"/>
                <a:ext cx="235559" cy="180740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  <a:alpha val="6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58434" y="4419389"/>
              <a:ext cx="1652730" cy="1709938"/>
              <a:chOff x="259316" y="4333126"/>
              <a:chExt cx="1736032" cy="1709938"/>
            </a:xfrm>
          </p:grpSpPr>
          <p:sp>
            <p:nvSpPr>
              <p:cNvPr id="26" name="Down Arrow 25"/>
              <p:cNvSpPr/>
              <p:nvPr/>
            </p:nvSpPr>
            <p:spPr>
              <a:xfrm>
                <a:off x="1042176" y="5519407"/>
                <a:ext cx="257705" cy="523657"/>
              </a:xfrm>
              <a:prstGeom prst="down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9316" y="4333126"/>
                <a:ext cx="1736032" cy="120032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b="1" dirty="0">
                    <a:solidFill>
                      <a:srgbClr val="1C1D1E"/>
                    </a:solidFill>
                    <a:latin typeface="TH SarabunPSK" pitchFamily="34" charset="-34"/>
                    <a:cs typeface="TH SarabunPSK" pitchFamily="34" charset="-34"/>
                  </a:rPr>
                  <a:t>ค้นพบยีน</a:t>
                </a:r>
                <a:r>
                  <a:rPr lang="en-US" b="1" dirty="0">
                    <a:solidFill>
                      <a:srgbClr val="1C1D1E"/>
                    </a:solidFill>
                    <a:latin typeface="TH SarabunPSK" pitchFamily="34" charset="-34"/>
                    <a:cs typeface="TH SarabunPSK" pitchFamily="34" charset="-34"/>
                  </a:rPr>
                  <a:t>HLA‐B*1502 </a:t>
                </a:r>
                <a:r>
                  <a:rPr lang="th-TH" b="1" dirty="0">
                    <a:solidFill>
                      <a:srgbClr val="1C1D1E"/>
                    </a:solidFill>
                    <a:latin typeface="TH SarabunPSK" pitchFamily="34" charset="-34"/>
                    <a:cs typeface="TH SarabunPSK" pitchFamily="34" charset="-34"/>
                  </a:rPr>
                  <a:t> ที่สัมพันธ์กับภาวะแพ้ยารุนแรงจากยากันชัก </a:t>
                </a:r>
                <a:r>
                  <a:rPr lang="en-US" b="1" dirty="0">
                    <a:solidFill>
                      <a:srgbClr val="1C1D1E"/>
                    </a:solidFill>
                    <a:latin typeface="TH SarabunPSK" pitchFamily="34" charset="-34"/>
                    <a:cs typeface="TH SarabunPSK" pitchFamily="34" charset="-34"/>
                  </a:rPr>
                  <a:t>CBZ </a:t>
                </a:r>
                <a:r>
                  <a:rPr lang="th-TH" b="1" dirty="0">
                    <a:solidFill>
                      <a:srgbClr val="1C1D1E"/>
                    </a:solidFill>
                    <a:latin typeface="TH SarabunPSK" pitchFamily="34" charset="-34"/>
                    <a:cs typeface="TH SarabunPSK" pitchFamily="34" charset="-34"/>
                  </a:rPr>
                  <a:t>ในไต้หวัน</a:t>
                </a:r>
                <a:r>
                  <a:rPr lang="th-TH" b="1" baseline="30000" dirty="0">
                    <a:solidFill>
                      <a:srgbClr val="1C1D1E"/>
                    </a:solidFill>
                    <a:latin typeface="TH SarabunPSK" pitchFamily="34" charset="-34"/>
                    <a:cs typeface="TH SarabunPSK" pitchFamily="34" charset="-34"/>
                  </a:rPr>
                  <a:t>1</a:t>
                </a:r>
                <a:endParaRPr lang="th-TH" b="1" baseline="30000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001586" y="4287693"/>
              <a:ext cx="786732" cy="52322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64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พัฒนาวิธีการตรวจ</a:t>
              </a:r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5305269" y="4805916"/>
              <a:ext cx="161872" cy="315348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13550" y="4140757"/>
              <a:ext cx="620162" cy="461665"/>
            </a:xfrm>
            <a:prstGeom prst="rect">
              <a:avLst/>
            </a:prstGeom>
            <a:solidFill>
              <a:srgbClr val="FF0000">
                <a:alpha val="38000"/>
              </a:srgb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อบรมเชิงปฏิบัติการ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324684" y="3582925"/>
              <a:ext cx="748976" cy="1177943"/>
              <a:chOff x="6324684" y="3582925"/>
              <a:chExt cx="748976" cy="1177943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6324684" y="3582925"/>
                <a:ext cx="748976" cy="523220"/>
              </a:xfrm>
              <a:prstGeom prst="rect">
                <a:avLst/>
              </a:prstGeom>
              <a:solidFill>
                <a:srgbClr val="7030A0">
                  <a:alpha val="37000"/>
                </a:srgbClr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4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เปิดบริการตรวจ</a:t>
                </a:r>
              </a:p>
            </p:txBody>
          </p:sp>
          <p:sp>
            <p:nvSpPr>
              <p:cNvPr id="55" name="Down Arrow 54"/>
              <p:cNvSpPr/>
              <p:nvPr/>
            </p:nvSpPr>
            <p:spPr>
              <a:xfrm>
                <a:off x="6601788" y="4006465"/>
                <a:ext cx="166931" cy="754403"/>
              </a:xfrm>
              <a:prstGeom prst="downArrow">
                <a:avLst/>
              </a:prstGeom>
              <a:solidFill>
                <a:srgbClr val="7030A0">
                  <a:alpha val="3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7899398" y="3971010"/>
              <a:ext cx="617282" cy="2616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ISO:15189</a:t>
              </a:r>
              <a:endParaRPr lang="th-TH" sz="11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8" name="Down Arrow 57"/>
            <p:cNvSpPr/>
            <p:nvPr/>
          </p:nvSpPr>
          <p:spPr>
            <a:xfrm>
              <a:off x="8128320" y="4228952"/>
              <a:ext cx="170294" cy="211376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/>
            </a:p>
          </p:txBody>
        </p:sp>
        <p:pic>
          <p:nvPicPr>
            <p:cNvPr id="61" name="รูปภาพ 4"/>
            <p:cNvPicPr>
              <a:picLocks noChangeAspect="1"/>
            </p:cNvPicPr>
            <p:nvPr/>
          </p:nvPicPr>
          <p:blipFill>
            <a:blip r:embed="rId3" cstate="print"/>
            <a:srcRect l="7774"/>
            <a:stretch>
              <a:fillRect/>
            </a:stretch>
          </p:blipFill>
          <p:spPr>
            <a:xfrm>
              <a:off x="8668206" y="4668808"/>
              <a:ext cx="549403" cy="769361"/>
            </a:xfrm>
            <a:prstGeom prst="rect">
              <a:avLst/>
            </a:prstGeom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044" y="5527649"/>
              <a:ext cx="593492" cy="944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1" name="Group 70"/>
            <p:cNvGrpSpPr/>
            <p:nvPr/>
          </p:nvGrpSpPr>
          <p:grpSpPr>
            <a:xfrm>
              <a:off x="9763244" y="2458283"/>
              <a:ext cx="1568788" cy="1279870"/>
              <a:chOff x="9763244" y="2458283"/>
              <a:chExt cx="1568788" cy="127987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9763244" y="2458283"/>
                <a:ext cx="1568788" cy="830997"/>
              </a:xfrm>
              <a:prstGeom prst="rect">
                <a:avLst/>
              </a:prstGeom>
              <a:solidFill>
                <a:schemeClr val="accent1">
                  <a:lumMod val="75000"/>
                  <a:alpha val="51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Char char="•"/>
                </a:pPr>
                <a:r>
                  <a:rPr lang="th-TH" sz="1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สปสช. ประกาศให้การตรวจยีน </a:t>
                </a:r>
                <a:r>
                  <a:rPr lang="en-US" sz="1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HLA‐B*15:02 </a:t>
                </a:r>
                <a:r>
                  <a:rPr lang="th-TH" sz="1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สำหรับยากันชัก C</a:t>
                </a:r>
                <a:r>
                  <a:rPr lang="en-US" sz="1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BZ </a:t>
                </a:r>
                <a:r>
                  <a:rPr lang="th-TH" sz="1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บรรจุอยู่ในชุดสิทธิประโยชน์</a:t>
                </a:r>
                <a:endParaRPr lang="en-US" sz="12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0" name="Down Arrow 29"/>
              <p:cNvSpPr/>
              <p:nvPr/>
            </p:nvSpPr>
            <p:spPr>
              <a:xfrm>
                <a:off x="10915175" y="3338517"/>
                <a:ext cx="173572" cy="399636"/>
              </a:xfrm>
              <a:prstGeom prst="downArrow">
                <a:avLst>
                  <a:gd name="adj1" fmla="val 43335"/>
                  <a:gd name="adj2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</p:grpSp>
      </p:grpSp>
      <p:sp>
        <p:nvSpPr>
          <p:cNvPr id="120" name="Rectangle 119"/>
          <p:cNvSpPr/>
          <p:nvPr/>
        </p:nvSpPr>
        <p:spPr>
          <a:xfrm>
            <a:off x="8660896" y="5261887"/>
            <a:ext cx="556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H SarabunPSK" pitchFamily="34" charset="-34"/>
                <a:cs typeface="TH SarabunPSK" pitchFamily="34" charset="-34"/>
              </a:rPr>
              <a:t>TPSA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7898176" y="3693908"/>
            <a:ext cx="633347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ชุดน้ำยา</a:t>
            </a:r>
            <a:endParaRPr lang="en-US" sz="1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 descr="C:\Users\Sukunya\Downloads\S__30457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73377" y="4417265"/>
            <a:ext cx="812773" cy="689032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" name="Down Arrow 121"/>
          <p:cNvSpPr/>
          <p:nvPr/>
        </p:nvSpPr>
        <p:spPr>
          <a:xfrm>
            <a:off x="6182281" y="4550868"/>
            <a:ext cx="149506" cy="348935"/>
          </a:xfrm>
          <a:prstGeom prst="downArrow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/>
          </a:p>
        </p:txBody>
      </p:sp>
      <p:sp>
        <p:nvSpPr>
          <p:cNvPr id="123" name="Down Arrow 122"/>
          <p:cNvSpPr/>
          <p:nvPr/>
        </p:nvSpPr>
        <p:spPr>
          <a:xfrm>
            <a:off x="6507211" y="4554751"/>
            <a:ext cx="117876" cy="207030"/>
          </a:xfrm>
          <a:prstGeom prst="downArrow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1370" y="3295860"/>
            <a:ext cx="639430" cy="355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579714" y="5389716"/>
            <a:ext cx="661240" cy="9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0723" y="85216"/>
            <a:ext cx="5861714" cy="6530618"/>
            <a:chOff x="429905" y="194398"/>
            <a:chExt cx="5861714" cy="65306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905" y="194398"/>
              <a:ext cx="5861714" cy="653061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122226" y="4203511"/>
              <a:ext cx="498144" cy="21154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32872" y="0"/>
            <a:ext cx="5715656" cy="6919415"/>
            <a:chOff x="6332872" y="0"/>
            <a:chExt cx="5715656" cy="69194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2872" y="0"/>
              <a:ext cx="5715656" cy="691941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276765" y="4206923"/>
              <a:ext cx="552734" cy="1774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048466" y="3889612"/>
              <a:ext cx="1589964" cy="1364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44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229" y="271305"/>
            <a:ext cx="5768136" cy="6396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1037" y="271305"/>
            <a:ext cx="5856791" cy="639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76" y="123930"/>
            <a:ext cx="5916135" cy="6734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5911" y="1406066"/>
            <a:ext cx="5580374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Methinee" panose="02020603050405020304" pitchFamily="18" charset="-34"/>
                <a:cs typeface="PSL Methinee" panose="02020603050405020304" pitchFamily="18" charset="-34"/>
              </a:rPr>
              <a:t>การส่งตรวจ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latin typeface="PSL Methinee" panose="02020603050405020304" pitchFamily="18" charset="-34"/>
                <a:cs typeface="PSL Methinee" panose="02020603050405020304" pitchFamily="18" charset="-34"/>
              </a:rPr>
              <a:t>ใช้แบบส่งตัวอย่างตามฟอร์มผู้ให้บริการ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latin typeface="PSL Methinee" panose="02020603050405020304" pitchFamily="18" charset="-34"/>
                <a:cs typeface="PSL Methinee" panose="02020603050405020304" pitchFamily="18" charset="-34"/>
              </a:rPr>
              <a:t>ตัวอย่างเลือด (</a:t>
            </a:r>
            <a:r>
              <a:rPr lang="en-US" sz="2400" b="1" dirty="0" smtClean="0">
                <a:latin typeface="PSL Methinee" panose="02020603050405020304" pitchFamily="18" charset="-34"/>
                <a:cs typeface="PSL Methinee" panose="02020603050405020304" pitchFamily="18" charset="-34"/>
              </a:rPr>
              <a:t>EDTA-blood</a:t>
            </a:r>
            <a:r>
              <a:rPr lang="th-TH" sz="2400" b="1" dirty="0" smtClean="0">
                <a:latin typeface="PSL Methinee" panose="02020603050405020304" pitchFamily="18" charset="-34"/>
                <a:cs typeface="PSL Methinee" panose="02020603050405020304" pitchFamily="18" charset="-34"/>
              </a:rPr>
              <a:t>)</a:t>
            </a:r>
            <a:r>
              <a:rPr lang="en-US" sz="2400" b="1" dirty="0" smtClean="0">
                <a:latin typeface="PSL Methinee" panose="02020603050405020304" pitchFamily="18" charset="-34"/>
                <a:cs typeface="PSL Methinee" panose="02020603050405020304" pitchFamily="18" charset="-34"/>
              </a:rPr>
              <a:t> &lt; 1 </a:t>
            </a:r>
            <a:r>
              <a:rPr lang="th-TH" sz="2400" b="1" dirty="0" smtClean="0">
                <a:latin typeface="PSL Methinee" panose="02020603050405020304" pitchFamily="18" charset="-34"/>
                <a:cs typeface="PSL Methinee" panose="02020603050405020304" pitchFamily="18" charset="-34"/>
              </a:rPr>
              <a:t>มล. 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latin typeface="PSL Methinee" panose="02020603050405020304" pitchFamily="18" charset="-34"/>
                <a:cs typeface="PSL Methinee" panose="02020603050405020304" pitchFamily="18" charset="-34"/>
              </a:rPr>
              <a:t>ส่งตัวอย่างได้ทางพัสดุไปรษณีย์ด่วน โดยใช้ซองกันกระแทก 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latin typeface="PSL Methinee" panose="02020603050405020304" pitchFamily="18" charset="-34"/>
                <a:cs typeface="PSL Methinee" panose="02020603050405020304" pitchFamily="18" charset="-34"/>
              </a:rPr>
              <a:t>หน่วยให้บริการของกรมวิทยาศาสตร์การแพทย์</a:t>
            </a:r>
          </a:p>
          <a:p>
            <a:r>
              <a:rPr lang="th-TH" sz="2400" b="1" dirty="0">
                <a:latin typeface="PSL Methinee" panose="02020603050405020304" pitchFamily="18" charset="-34"/>
                <a:cs typeface="PSL Methinee" panose="02020603050405020304" pitchFamily="18" charset="-34"/>
              </a:rPr>
              <a:t> </a:t>
            </a:r>
            <a:r>
              <a:rPr lang="th-TH" sz="2400" b="1" dirty="0" smtClean="0">
                <a:latin typeface="PSL Methinee" panose="02020603050405020304" pitchFamily="18" charset="-34"/>
                <a:cs typeface="PSL Methinee" panose="02020603050405020304" pitchFamily="18" charset="-34"/>
              </a:rPr>
              <a:t>     4.1 สถาบันชีววิทยาศาสตร์ทางการแพทย์</a:t>
            </a:r>
          </a:p>
          <a:p>
            <a:r>
              <a:rPr lang="th-TH" sz="2400" b="1" dirty="0">
                <a:latin typeface="PSL Methinee" panose="02020603050405020304" pitchFamily="18" charset="-34"/>
                <a:cs typeface="PSL Methinee" panose="02020603050405020304" pitchFamily="18" charset="-34"/>
              </a:rPr>
              <a:t> </a:t>
            </a:r>
            <a:r>
              <a:rPr lang="th-TH" sz="2400" b="1" dirty="0" smtClean="0">
                <a:latin typeface="PSL Methinee" panose="02020603050405020304" pitchFamily="18" charset="-34"/>
                <a:cs typeface="PSL Methinee" panose="02020603050405020304" pitchFamily="18" charset="-34"/>
              </a:rPr>
              <a:t>     4.2 ศูนย์วิทยาศาสตร์การแพทย์ 14 แห่ง </a:t>
            </a:r>
            <a:endParaRPr lang="en-US" sz="2400" b="1" dirty="0">
              <a:latin typeface="PSL Methinee" panose="02020603050405020304" pitchFamily="18" charset="-34"/>
              <a:cs typeface="PSL Methinee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0165" y="4528937"/>
            <a:ext cx="20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th-TH" sz="1600" b="1" dirty="0">
                <a:solidFill>
                  <a:srgbClr val="C00000"/>
                </a:solidFill>
                <a:latin typeface="PSL Methinee" panose="02020603050405020304" pitchFamily="18" charset="-34"/>
                <a:cs typeface="PSL Methinee" panose="02020603050405020304" pitchFamily="18" charset="-34"/>
              </a:rPr>
              <a:t>(รายงานผลด่วนทาง </a:t>
            </a:r>
            <a:r>
              <a:rPr lang="en-US" sz="1600" b="1" dirty="0">
                <a:solidFill>
                  <a:srgbClr val="C00000"/>
                </a:solidFill>
                <a:latin typeface="PSL Methinee" panose="02020603050405020304" pitchFamily="18" charset="-34"/>
                <a:cs typeface="PSL Methinee" panose="02020603050405020304" pitchFamily="18" charset="-34"/>
              </a:rPr>
              <a:t>Fax., email</a:t>
            </a:r>
            <a:r>
              <a:rPr lang="th-TH" sz="1600" b="1" dirty="0">
                <a:solidFill>
                  <a:srgbClr val="C00000"/>
                </a:solidFill>
                <a:latin typeface="PSL Methinee" panose="02020603050405020304" pitchFamily="18" charset="-34"/>
                <a:cs typeface="PSL Methinee" panose="02020603050405020304" pitchFamily="18" charset="-34"/>
              </a:rPr>
              <a:t>)</a:t>
            </a:r>
            <a:endParaRPr lang="en-US" sz="1600" b="1" dirty="0">
              <a:solidFill>
                <a:srgbClr val="C00000"/>
              </a:solidFill>
              <a:latin typeface="PSL Methinee" panose="02020603050405020304" pitchFamily="18" charset="-34"/>
              <a:cs typeface="PSL Methinee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77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64" y="200025"/>
            <a:ext cx="4524375" cy="665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421" y="0"/>
            <a:ext cx="5440062" cy="6858000"/>
          </a:xfrm>
          <a:prstGeom prst="rect">
            <a:avLst/>
          </a:prstGeom>
        </p:spPr>
      </p:pic>
      <p:cxnSp>
        <p:nvCxnSpPr>
          <p:cNvPr id="8" name="ตัวเชื่อมต่อตรง 7"/>
          <p:cNvCxnSpPr/>
          <p:nvPr/>
        </p:nvCxnSpPr>
        <p:spPr>
          <a:xfrm flipV="1">
            <a:off x="4120738" y="754083"/>
            <a:ext cx="1419101" cy="11875"/>
          </a:xfrm>
          <a:prstGeom prst="line">
            <a:avLst/>
          </a:prstGeom>
          <a:ln w="349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5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931</Words>
  <Application>Microsoft Office PowerPoint</Application>
  <PresentationFormat>กำหนดเอง</PresentationFormat>
  <Paragraphs>120</Paragraphs>
  <Slides>16</Slides>
  <Notes>7</Notes>
  <HiddenSlides>4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จากงานวิจัย สู่การบริการตรวจยีนเสี่ยงแพ้ยา (HLA-B*15:02) ในชุดสิทธิประโยชน์ ของคนไทย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</dc:creator>
  <cp:lastModifiedBy>Administrator</cp:lastModifiedBy>
  <cp:revision>52</cp:revision>
  <cp:lastPrinted>2019-04-23T02:29:14Z</cp:lastPrinted>
  <dcterms:created xsi:type="dcterms:W3CDTF">2018-12-14T04:54:39Z</dcterms:created>
  <dcterms:modified xsi:type="dcterms:W3CDTF">2019-04-23T02:29:15Z</dcterms:modified>
</cp:coreProperties>
</file>